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4"/>
  </p:notesMasterIdLst>
  <p:sldIdLst>
    <p:sldId id="821" r:id="rId4"/>
    <p:sldId id="259" r:id="rId5"/>
    <p:sldId id="260" r:id="rId6"/>
    <p:sldId id="261" r:id="rId7"/>
    <p:sldId id="262" r:id="rId8"/>
    <p:sldId id="755" r:id="rId9"/>
    <p:sldId id="937" r:id="rId10"/>
    <p:sldId id="922" r:id="rId11"/>
    <p:sldId id="784" r:id="rId12"/>
    <p:sldId id="938" r:id="rId13"/>
    <p:sldId id="939" r:id="rId14"/>
    <p:sldId id="940" r:id="rId15"/>
    <p:sldId id="941" r:id="rId16"/>
    <p:sldId id="920" r:id="rId17"/>
    <p:sldId id="921" r:id="rId18"/>
    <p:sldId id="942" r:id="rId19"/>
    <p:sldId id="943" r:id="rId20"/>
    <p:sldId id="907" r:id="rId21"/>
    <p:sldId id="944" r:id="rId22"/>
    <p:sldId id="945" r:id="rId23"/>
    <p:sldId id="407" r:id="rId24"/>
    <p:sldId id="417" r:id="rId25"/>
    <p:sldId id="281" r:id="rId26"/>
    <p:sldId id="275" r:id="rId27"/>
    <p:sldId id="276" r:id="rId28"/>
    <p:sldId id="277" r:id="rId29"/>
    <p:sldId id="278" r:id="rId30"/>
    <p:sldId id="936" r:id="rId31"/>
    <p:sldId id="283" r:id="rId32"/>
    <p:sldId id="284" r:id="rId33"/>
    <p:sldId id="309" r:id="rId34"/>
    <p:sldId id="310" r:id="rId35"/>
    <p:sldId id="288" r:id="rId36"/>
    <p:sldId id="289" r:id="rId37"/>
    <p:sldId id="947" r:id="rId38"/>
    <p:sldId id="948" r:id="rId39"/>
    <p:sldId id="949" r:id="rId40"/>
    <p:sldId id="312" r:id="rId41"/>
    <p:sldId id="313" r:id="rId42"/>
    <p:sldId id="31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237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C7899-945A-4334-8B2F-9603104C0745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FE66A-0CC7-43A4-BBDB-5AE9B7537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4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27/12/2022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27/12/2022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27/12/2022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27/12/2022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27/12/2022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27/12/2022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27/12/2022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27/12/2022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27/12/2022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27/12/2022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27/12/2022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27/12/2022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8966" y="5867400"/>
            <a:ext cx="76328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06 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Jamadil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Akhir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1444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30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Disember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2022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52" y="457200"/>
            <a:ext cx="11482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6160" y="1828800"/>
            <a:ext cx="88362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>
                  <a:prstDash val="solid"/>
                </a:ln>
                <a:solidFill>
                  <a:srgbClr val="2043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4000" b="1" spc="50" dirty="0">
                <a:ln w="11430">
                  <a:prstDash val="solid"/>
                </a:ln>
                <a:solidFill>
                  <a:srgbClr val="2043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4000" b="1" spc="50" dirty="0" err="1">
                <a:ln w="11430">
                  <a:prstDash val="solid"/>
                </a:ln>
                <a:solidFill>
                  <a:srgbClr val="2043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4000" b="1" spc="50" dirty="0">
                <a:ln w="11430">
                  <a:prstDash val="solid"/>
                </a:ln>
                <a:solidFill>
                  <a:srgbClr val="2043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667000" y="2556520"/>
            <a:ext cx="3810000" cy="720080"/>
          </a:xfrm>
          <a:prstGeom prst="rect">
            <a:avLst/>
          </a:prstGeom>
          <a:solidFill>
            <a:schemeClr val="bg1">
              <a:alpha val="8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  <a:cs typeface="Arial" pitchFamily="34" charset="0"/>
              </a:rPr>
              <a:t>Siri: </a:t>
            </a:r>
            <a:r>
              <a:rPr lang="ms-MY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  <a:cs typeface="Arial" pitchFamily="34" charset="0"/>
              </a:rPr>
              <a:t>52 </a:t>
            </a:r>
            <a:r>
              <a:rPr lang="ms-MY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Rounded MT Bold" pitchFamily="34" charset="0"/>
                <a:cs typeface="Arial" pitchFamily="34" charset="0"/>
              </a:rPr>
              <a:t>/ 2022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03" y="3593274"/>
            <a:ext cx="8768597" cy="27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evron 7"/>
          <p:cNvSpPr/>
          <p:nvPr/>
        </p:nvSpPr>
        <p:spPr>
          <a:xfrm rot="5400000">
            <a:off x="4876800" y="3962400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3163702" y="1897380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1202" y="1676400"/>
            <a:ext cx="2667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Nilai</a:t>
            </a:r>
          </a:p>
          <a:p>
            <a:pPr algn="ctr"/>
            <a:r>
              <a:rPr lang="it-IT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Integriti 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12602" y="457200"/>
            <a:ext cx="4762501" cy="33913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Bukan </a:t>
            </a:r>
            <a:r>
              <a:rPr lang="sv-SE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sahaja mengubah cara hidup dalam kalangan anggota masyarakat, bahkan akan membantu sesebuah negara dalam mencapai matlamat serta kejayaan yang telah dirangka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4724400"/>
            <a:ext cx="4495802" cy="16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Agar </a:t>
            </a:r>
            <a:r>
              <a:rPr lang="sv-SE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Malaysia dikenali kerana integriti pemimpin dan </a:t>
            </a:r>
            <a:r>
              <a:rPr lang="sv-SE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rakyatnya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1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4800600" y="1203960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697" y="914400"/>
            <a:ext cx="4182903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Rasulullah SAW </a:t>
            </a:r>
          </a:p>
          <a:p>
            <a:pPr algn="ctr"/>
            <a:r>
              <a:rPr lang="it-IT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contoh </a:t>
            </a:r>
            <a:r>
              <a:rPr lang="it-IT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ikutan yang berintegriti tinggi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05000" y="3429000"/>
            <a:ext cx="5503426" cy="2819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Siddiq </a:t>
            </a:r>
            <a:r>
              <a:rPr lang="it-IT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(berkata benar</a:t>
            </a:r>
            <a:r>
              <a:rPr lang="it-IT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) </a:t>
            </a:r>
          </a:p>
          <a:p>
            <a:pPr algn="ctr"/>
            <a:endParaRPr lang="it-IT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Amanah </a:t>
            </a:r>
            <a:r>
              <a:rPr lang="it-IT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(dipercayai</a:t>
            </a:r>
            <a:r>
              <a:rPr lang="it-IT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) </a:t>
            </a:r>
          </a:p>
          <a:p>
            <a:pPr algn="ctr"/>
            <a:endParaRPr lang="it-IT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Tabligh </a:t>
            </a:r>
            <a:r>
              <a:rPr lang="it-IT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(menyampaikan</a:t>
            </a:r>
            <a:r>
              <a:rPr lang="it-IT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)</a:t>
            </a:r>
          </a:p>
          <a:p>
            <a:pPr algn="ctr"/>
            <a:endParaRPr lang="it-IT" sz="2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it-IT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it-IT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Fatanah </a:t>
            </a:r>
            <a:r>
              <a:rPr lang="it-IT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(bijaksana</a:t>
            </a:r>
            <a:r>
              <a:rPr lang="it-IT" sz="2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)</a:t>
            </a:r>
            <a:endParaRPr lang="en-US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47800" y="3048000"/>
            <a:ext cx="6477000" cy="685800"/>
          </a:xfrm>
          <a:prstGeom prst="roundRect">
            <a:avLst>
              <a:gd name="adj" fmla="val 354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Empat nilai atau sifat terpuji Rasulullah </a:t>
            </a:r>
            <a:r>
              <a:rPr lang="sv-SE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SAW</a:t>
            </a:r>
            <a:endParaRPr lang="en-U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38800" y="677702"/>
            <a:ext cx="3237155" cy="17606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Sehingga </a:t>
            </a:r>
            <a:r>
              <a:rPr lang="sv-SE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dikenali dengan gelaran </a:t>
            </a:r>
            <a:endParaRPr lang="sv-SE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sv-SE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‘</a:t>
            </a:r>
            <a:r>
              <a:rPr lang="sv-SE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al-Amin</a:t>
            </a:r>
            <a:r>
              <a:rPr lang="sv-SE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’  </a:t>
            </a:r>
            <a:r>
              <a:rPr lang="sv-SE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yang</a:t>
            </a:r>
            <a:r>
              <a:rPr lang="sv-SE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sv-SE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bererti</a:t>
            </a:r>
            <a:r>
              <a:rPr lang="sv-SE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sv-SE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‘yang sangat dipercayai’ 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 rot="5400000">
            <a:off x="2930127" y="2244330"/>
            <a:ext cx="906305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evron 7"/>
          <p:cNvSpPr/>
          <p:nvPr/>
        </p:nvSpPr>
        <p:spPr>
          <a:xfrm rot="5400000">
            <a:off x="1617233" y="2277903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3276600" y="1295400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066800"/>
            <a:ext cx="2667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Nilai</a:t>
            </a:r>
          </a:p>
          <a:p>
            <a:pPr algn="ctr"/>
            <a:r>
              <a:rPr lang="it-IT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Integriti 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65003" y="792002"/>
            <a:ext cx="4521797" cy="157019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Pelengkap </a:t>
            </a:r>
            <a:r>
              <a:rPr lang="sv-SE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 membentuk keluarga yang bahagia dan harmoni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6400" y="5181600"/>
            <a:ext cx="6269944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Merupakan penyelesaian </a:t>
            </a:r>
            <a:r>
              <a:rPr lang="sv-SE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terbaik kepada kemelut salah laku dalam diri individu, hidup berkeluarga, organisasi </a:t>
            </a:r>
            <a:r>
              <a:rPr lang="sv-SE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mahupun negara</a:t>
            </a:r>
            <a:endParaRPr lang="en-US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1" y="3001326"/>
            <a:ext cx="3732845" cy="157019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Berlandaskan </a:t>
            </a:r>
            <a:r>
              <a:rPr lang="sv-SE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nilai-nilai Islam yang berpaksikan kepada kekuatan rohani dan akidah tauhid</a:t>
            </a:r>
            <a:endParaRPr lang="en-US" sz="2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Bent Arrow 1"/>
          <p:cNvSpPr/>
          <p:nvPr/>
        </p:nvSpPr>
        <p:spPr>
          <a:xfrm rot="5400000">
            <a:off x="4438650" y="3219450"/>
            <a:ext cx="1562100" cy="2209800"/>
          </a:xfrm>
          <a:prstGeom prst="bentArrow">
            <a:avLst>
              <a:gd name="adj1" fmla="val 22230"/>
              <a:gd name="adj2" fmla="val 25000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3400" y="1066800"/>
            <a:ext cx="8039100" cy="756226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Firman </a:t>
            </a:r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Allah</a:t>
            </a:r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SWT </a:t>
            </a:r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dalam</a:t>
            </a:r>
            <a:endParaRPr lang="es-ES" sz="20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surah</a:t>
            </a:r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Al-</a:t>
            </a:r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Qasas</a:t>
            </a:r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s-ES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ayat</a:t>
            </a:r>
            <a:r>
              <a:rPr lang="es-ES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26 </a:t>
            </a:r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:</a:t>
            </a:r>
            <a:endParaRPr lang="en-US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" y="4491097"/>
            <a:ext cx="784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Salah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seorang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keduanya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berkata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Wahai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ayah,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ambillah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pekerja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sebaik-baik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pekerja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ialah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kuat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lagi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amanah</a:t>
            </a:r>
            <a:r>
              <a:rPr lang="en-US" sz="32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419100" y="304800"/>
            <a:ext cx="3390900" cy="68580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5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Kisah kejujuran </a:t>
            </a:r>
            <a:r>
              <a:rPr lang="sv-SE" sz="15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dan sifat </a:t>
            </a:r>
            <a:endParaRPr lang="sv-SE" sz="1500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sv-SE" sz="15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amanah </a:t>
            </a:r>
            <a:r>
              <a:rPr lang="sv-SE" sz="15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Nabi Musa AS </a:t>
            </a:r>
            <a:endParaRPr lang="en-US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7" y="1987509"/>
            <a:ext cx="8759228" cy="25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3480" y="1905000"/>
            <a:ext cx="6903720" cy="39624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Ayat ini bukan </a:t>
            </a:r>
            <a:r>
              <a:rPr lang="sv-SE" sz="32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sahaja membuktikan kekuatan dan amanah Nabi Musa AS., tetapi juga menonjolkan sikap kepimpinan Baginda Nabi Musa </a:t>
            </a:r>
            <a:r>
              <a:rPr lang="sv-SE" sz="32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</a:t>
            </a:r>
            <a:r>
              <a:rPr lang="sv-SE" sz="32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 melaksanakan tugasan dengan penuh kesempurnaan dan integriti yang </a:t>
            </a:r>
            <a:r>
              <a:rPr lang="sv-SE" sz="32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tinggi</a:t>
            </a:r>
            <a:endParaRPr lang="en-US" sz="32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ross 6"/>
          <p:cNvSpPr/>
          <p:nvPr/>
        </p:nvSpPr>
        <p:spPr>
          <a:xfrm>
            <a:off x="1143000" y="365760"/>
            <a:ext cx="6858000" cy="685800"/>
          </a:xfrm>
          <a:prstGeom prst="plus">
            <a:avLst>
              <a:gd name="adj" fmla="val 14129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ea typeface="Times New Roman"/>
              </a:rPr>
              <a:t>Keterangan Ayat</a:t>
            </a:r>
            <a:endParaRPr lang="en-US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6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evron 14"/>
          <p:cNvSpPr/>
          <p:nvPr/>
        </p:nvSpPr>
        <p:spPr>
          <a:xfrm rot="5400000">
            <a:off x="4122897" y="4106703"/>
            <a:ext cx="837246" cy="54864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8229" y="381000"/>
            <a:ext cx="4117571" cy="1600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Manusia yang tidak menegakkan nilai </a:t>
            </a:r>
            <a:r>
              <a:rPr lang="nn-NO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integriti, kejujuran </a:t>
            </a:r>
            <a:r>
              <a:rPr lang="nn-NO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dan amanah 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4876800"/>
            <a:ext cx="8229600" cy="167735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Rasuah bukan sahaja mengkhianati amanah yang telah dipertanggungjawabkan malah menzalimi hak orang </a:t>
            </a:r>
            <a:r>
              <a:rPr lang="sv-SE" sz="32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lain </a:t>
            </a:r>
            <a:r>
              <a:rPr lang="sv-SE" sz="32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sekelilingnya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2590800"/>
            <a:ext cx="8458200" cy="15240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 </a:t>
            </a:r>
            <a:r>
              <a:rPr lang="sv-SE" sz="26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menyebabkan seseorang itu terjerumus ke dalam kancah kemaksiatan seperti mengamalkan amalan rasuah dan mengakibatkan kepincangan dalam kehidupannya</a:t>
            </a:r>
            <a:endParaRPr lang="en-US" sz="2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4819650" y="590550"/>
            <a:ext cx="1562100" cy="2209800"/>
          </a:xfrm>
          <a:prstGeom prst="bentArrow">
            <a:avLst>
              <a:gd name="adj1" fmla="val 22230"/>
              <a:gd name="adj2" fmla="val 25000"/>
              <a:gd name="adj3" fmla="val 25000"/>
              <a:gd name="adj4" fmla="val 437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33400" y="228600"/>
            <a:ext cx="8039100" cy="756226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Firman </a:t>
            </a:r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Allah</a:t>
            </a:r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SWT </a:t>
            </a:r>
            <a:r>
              <a:rPr lang="es-ES" sz="2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dalam</a:t>
            </a:r>
            <a:endParaRPr lang="es-ES" sz="20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es-ES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surah</a:t>
            </a:r>
            <a:r>
              <a:rPr lang="es-ES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al-</a:t>
            </a:r>
            <a:r>
              <a:rPr lang="es-ES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Baqarah</a:t>
            </a:r>
            <a:r>
              <a:rPr lang="es-ES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s-ES" sz="2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ayat</a:t>
            </a:r>
            <a:r>
              <a:rPr lang="es-ES" sz="2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188 : </a:t>
            </a:r>
            <a:endParaRPr lang="en-US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114800"/>
            <a:ext cx="784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Dan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janganlah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makan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harta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 lain di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antara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jalan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salah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pula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menghulurkan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harta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memberi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rasuah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hakim-hakim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kerana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hendak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memakan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mengambil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harta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manusia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berbuat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dosa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padahal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mengetahui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600" b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salahnya</a:t>
            </a:r>
            <a:r>
              <a:rPr lang="en-US" sz="2600" b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8" y="1143000"/>
            <a:ext cx="7844904" cy="29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350519"/>
            <a:ext cx="8229600" cy="792481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Rasulullah SAW </a:t>
            </a:r>
            <a:r>
              <a:rPr lang="it-IT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bersabda :</a:t>
            </a:r>
            <a:endParaRPr lang="en-US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4196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Laknat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pemberi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rasuah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penerima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rasuah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6172200"/>
            <a:ext cx="437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--- </a:t>
            </a:r>
            <a:r>
              <a:rPr lang="en-US" b="1" i="1" dirty="0" err="1" smtClean="0"/>
              <a:t>Hadis</a:t>
            </a:r>
            <a:r>
              <a:rPr lang="en-US" b="1" i="1" dirty="0" smtClean="0"/>
              <a:t> </a:t>
            </a:r>
            <a:r>
              <a:rPr lang="en-US" b="1" i="1" dirty="0" err="1" smtClean="0"/>
              <a:t>riwayat</a:t>
            </a:r>
            <a:r>
              <a:rPr lang="en-US" b="1" i="1" dirty="0" smtClean="0"/>
              <a:t> Abu </a:t>
            </a:r>
            <a:r>
              <a:rPr lang="en-US" b="1" i="1" dirty="0" err="1" smtClean="0"/>
              <a:t>Daud</a:t>
            </a:r>
            <a:r>
              <a:rPr lang="en-US" b="1" i="1" dirty="0" smtClean="0"/>
              <a:t> &amp; </a:t>
            </a:r>
            <a:r>
              <a:rPr lang="en-US" b="1" i="1" dirty="0" err="1" smtClean="0"/>
              <a:t>Ibnu</a:t>
            </a:r>
            <a:r>
              <a:rPr lang="en-US" b="1" i="1" dirty="0" smtClean="0"/>
              <a:t> </a:t>
            </a:r>
            <a:r>
              <a:rPr lang="en-US" b="1" i="1" dirty="0" err="1" smtClean="0"/>
              <a:t>Majah</a:t>
            </a:r>
            <a:r>
              <a:rPr lang="en-US" b="1" i="1" dirty="0" smtClean="0"/>
              <a:t>---</a:t>
            </a:r>
            <a:endParaRPr lang="en-US" b="1" i="1" dirty="0"/>
          </a:p>
        </p:txBody>
      </p:sp>
      <p:sp>
        <p:nvSpPr>
          <p:cNvPr id="2" name="Rectangle 1"/>
          <p:cNvSpPr/>
          <p:nvPr/>
        </p:nvSpPr>
        <p:spPr>
          <a:xfrm>
            <a:off x="1423112" y="1524000"/>
            <a:ext cx="622157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8000" dirty="0"/>
              <a:t>لَعْنَةُ اللهِ </a:t>
            </a:r>
            <a:r>
              <a:rPr lang="ar-SA" sz="8000" dirty="0" smtClean="0"/>
              <a:t>عَلَى</a:t>
            </a:r>
            <a:endParaRPr lang="en-US" sz="8000" dirty="0" smtClean="0"/>
          </a:p>
          <a:p>
            <a:pPr algn="ctr"/>
            <a:r>
              <a:rPr lang="ar-SA" sz="8000" dirty="0" smtClean="0"/>
              <a:t> </a:t>
            </a:r>
            <a:r>
              <a:rPr lang="ar-SA" sz="8000" dirty="0"/>
              <a:t>الرَّاشِي وَالْمُرْتَشِي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139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158895"/>
            <a:ext cx="7315200" cy="150810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sv-SE" sz="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sv-SE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Sifat </a:t>
            </a:r>
            <a:r>
              <a:rPr lang="sv-SE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jujur dan amanah perlu ditanam </a:t>
            </a:r>
            <a:r>
              <a:rPr lang="sv-SE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kukuh </a:t>
            </a:r>
            <a:r>
              <a:rPr lang="sv-SE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menjadi satu sikap yang sebati dalam diri kita</a:t>
            </a: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Cross 3"/>
          <p:cNvSpPr/>
          <p:nvPr/>
        </p:nvSpPr>
        <p:spPr>
          <a:xfrm>
            <a:off x="2057400" y="381000"/>
            <a:ext cx="5105400" cy="838200"/>
          </a:xfrm>
          <a:prstGeom prst="plus">
            <a:avLst>
              <a:gd name="adj" fmla="val 1115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Times New Roman"/>
              </a:rPr>
              <a:t>Muhasabah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760619"/>
            <a:ext cx="6705600" cy="195438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sv-SE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v-S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Sepatutnya kemuliaan </a:t>
            </a:r>
            <a:r>
              <a:rPr lang="sv-SE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akhlak dari sudut kejujuran dan keikhlasan serta boleh diyakini dan dipercayai oleh masyarakat lain termasuk dari golongan yang bukan </a:t>
            </a:r>
            <a:r>
              <a:rPr lang="sv-S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Islam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3287256"/>
            <a:ext cx="7086600" cy="522744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Bila disebut masyarakat </a:t>
            </a:r>
            <a:r>
              <a:rPr lang="it-IT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Islam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/>
          <p:cNvSpPr/>
          <p:nvPr/>
        </p:nvSpPr>
        <p:spPr>
          <a:xfrm>
            <a:off x="2057400" y="381000"/>
            <a:ext cx="5105400" cy="685800"/>
          </a:xfrm>
          <a:prstGeom prst="plus">
            <a:avLst>
              <a:gd name="adj" fmla="val 2390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Times New Roman"/>
              </a:rPr>
              <a:t>SERUAN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783140"/>
            <a:ext cx="7467600" cy="15696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v-S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Marilah sama-sama </a:t>
            </a:r>
            <a:r>
              <a:rPr lang="sv-S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mempertingkatkan pengamalan serta pembudayaan nilai-nilai integriti dalam diri kita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810000"/>
            <a:ext cx="7467600" cy="156966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v-SE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Jauhilah segala perkara yang boleh menjatuhkan nilai ketamadunan sesebuah masyarakat yang sekian lama terbina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4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  <a:endParaRPr lang="en-US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SWT</a:t>
            </a:r>
            <a:endParaRPr lang="en-US" sz="32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304800"/>
            <a:ext cx="425629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أَعُوذُ بِاللهِ مِنَ الشَّيْطَانِ الرَّجِيمِ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3962400"/>
            <a:ext cx="8001000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550" b="1" dirty="0"/>
              <a:t>Maksudnya</a:t>
            </a:r>
            <a:r>
              <a:rPr lang="ms-MY" sz="2550" dirty="0">
                <a:solidFill>
                  <a:srgbClr val="002060"/>
                </a:solidFill>
              </a:rPr>
              <a:t>: Sesungguhnya Kami telah kemukakan amanah kepada langit dan bumi serta gunung-ganang, maka mereka enggan memikulnya dan bimbang tidak dapat menyempurnakannya; dan manusia sanggup memikulnya. Sesungguhnya manusia itu amat zalim dan jahil.</a:t>
            </a:r>
            <a:endParaRPr lang="en-US" sz="255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6324600"/>
            <a:ext cx="254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ms-MY" dirty="0"/>
              <a:t>(Surah Al-Ahzab ayat: 72)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" y="1216410"/>
            <a:ext cx="9015239" cy="312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وَلَكُمْ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وَلِسَائِرِ الْمُسْلِمِيْنَ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وَالْمُسْلِمَاتِ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وَالْمُؤْمِنَاتِ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6000" t="11000" r="-1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426719"/>
            <a:ext cx="4800600" cy="716281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PESANAN KHATIB</a:t>
            </a:r>
            <a:endParaRPr lang="en-US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676400"/>
            <a:ext cx="7620000" cy="4293483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Khatib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ingin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mengambil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kesempatan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mengajak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sidang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umaat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slam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agar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lebih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cakna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golongan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fakir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miskin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menyalurkan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zakat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algn="just"/>
            <a:endParaRPr lang="en-US" sz="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50" b="1" dirty="0" err="1" smtClean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Majlis</a:t>
            </a:r>
            <a:r>
              <a:rPr lang="en-US" sz="2850" b="1" dirty="0" smtClean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5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Agama Islam </a:t>
            </a:r>
            <a:r>
              <a:rPr lang="en-US" sz="2850" b="1" dirty="0" err="1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5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50" b="1" dirty="0" err="1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Adat</a:t>
            </a:r>
            <a:r>
              <a:rPr lang="en-US" sz="285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50" b="1" dirty="0" err="1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Melayu</a:t>
            </a:r>
            <a:r>
              <a:rPr lang="en-US" sz="285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(MAIDAM</a:t>
            </a:r>
            <a:r>
              <a:rPr lang="en-US" sz="2850" b="1" dirty="0" smtClean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285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just"/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Maklumat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berkenaan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agihan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kutipan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zakat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dipaparkan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menerusi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portal</a:t>
            </a: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ezakat.maidam.gov.my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49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173540"/>
            <a:ext cx="8229600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لاَ إِلَهَ إِلا ّاللهُ وَحْدَهُ لاَ شَرِيْكَ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لَهُ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أَنَّ مُحَمَّدًا عَبْدُهُ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وَرَسُوْلُهُ</a:t>
            </a:r>
            <a:endParaRPr lang="ar-SA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200400"/>
            <a:ext cx="8305800" cy="3170099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endParaRPr lang="en-US" sz="3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endParaRPr lang="en-US" sz="3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46463"/>
            <a:ext cx="780579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143000"/>
            <a:ext cx="8686800" cy="5016758"/>
          </a:xfrm>
          <a:prstGeom prst="rect">
            <a:avLst/>
          </a:prstGeom>
          <a:gradFill>
            <a:gsLst>
              <a:gs pos="41000">
                <a:srgbClr val="D6C6ED">
                  <a:alpha val="71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Ya Allah selamatkan kami dan seluruh </a:t>
            </a:r>
            <a:r>
              <a:rPr lang="ms-MY" sz="3200" b="1" dirty="0" smtClean="0">
                <a:solidFill>
                  <a:schemeClr val="accent5">
                    <a:lumMod val="50000"/>
                  </a:schemeClr>
                </a:solidFill>
              </a:rPr>
              <a:t>umat </a:t>
            </a:r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Islam di mana jua mereka berada. </a:t>
            </a:r>
            <a:endParaRPr lang="ms-MY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ms-MY" sz="32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Satukanlah </a:t>
            </a:r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persaudaraan dan perpaduan ummat Islam dengan ikatan yang erat dan kukuh. </a:t>
            </a:r>
            <a:endParaRPr lang="ms-MY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rgbClr val="002060"/>
                </a:solidFill>
              </a:rPr>
              <a:t>Mantapkanlah  iman kami dan teguhkanlah pegangan kami menurut ahli sunnah wal jamaah, peliharakanlah kami dari amalan dan pegangan aqidah yang menyeleweng.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6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8153400" cy="5509200"/>
          </a:xfrm>
          <a:prstGeom prst="rect">
            <a:avLst/>
          </a:prstGeom>
          <a:gradFill>
            <a:gsLst>
              <a:gs pos="41000">
                <a:srgbClr val="D6C6ED">
                  <a:alpha val="71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Ya </a:t>
            </a:r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Allah, wahai Zat Yang Maha Pengasih</a:t>
            </a:r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...</a:t>
            </a:r>
          </a:p>
          <a:p>
            <a:pPr algn="ctr"/>
            <a:endParaRPr lang="ms-MY" sz="3200" b="1" dirty="0" smtClean="0">
              <a:solidFill>
                <a:srgbClr val="002060"/>
              </a:solidFill>
            </a:endParaRPr>
          </a:p>
          <a:p>
            <a:pPr algn="ctr"/>
            <a:r>
              <a:rPr lang="ms-MY" sz="3200" b="1" dirty="0" smtClean="0">
                <a:solidFill>
                  <a:srgbClr val="002060"/>
                </a:solidFill>
              </a:rPr>
              <a:t> </a:t>
            </a:r>
            <a:r>
              <a:rPr lang="ms-MY" sz="3200" b="1" dirty="0">
                <a:solidFill>
                  <a:srgbClr val="002060"/>
                </a:solidFill>
              </a:rPr>
              <a:t>Hindarilah kami daripada segala malapetaka, bala bencana dan wabak penyakit, daripada kekejian dan kemungkaran, daripada pelbagai persengketaan, kekejaman dan huru hara, daripada kesulitan dan kesengsaraan, yang nampak mahupun yang tersembunyi</a:t>
            </a:r>
            <a:r>
              <a:rPr lang="ms-MY" sz="32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ms-MY" sz="3200" b="1" dirty="0">
              <a:solidFill>
                <a:srgbClr val="002060"/>
              </a:solidFill>
            </a:endParaRPr>
          </a:p>
          <a:p>
            <a:pPr algn="ctr"/>
            <a:r>
              <a:rPr lang="ms-MY" sz="3200" b="1" dirty="0" smtClean="0">
                <a:solidFill>
                  <a:srgbClr val="002060"/>
                </a:solidFill>
              </a:rPr>
              <a:t> </a:t>
            </a:r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Sesungguhnya Engkau Maha Berkuasa </a:t>
            </a:r>
            <a:endParaRPr lang="ms-MY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atas </a:t>
            </a:r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segala sesuatu</a:t>
            </a:r>
            <a:r>
              <a:rPr lang="ms-MY" sz="3200" b="1" dirty="0" smtClean="0">
                <a:solidFill>
                  <a:schemeClr val="bg2">
                    <a:lumMod val="25000"/>
                  </a:schemeClr>
                </a:solidFill>
              </a:rPr>
              <a:t>... </a:t>
            </a:r>
            <a:endParaRPr lang="ms-MY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08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139869"/>
          </a:xfrm>
          <a:prstGeom prst="rect">
            <a:avLst/>
          </a:prstGeom>
          <a:gradFill>
            <a:gsLst>
              <a:gs pos="41000">
                <a:srgbClr val="D6C6ED">
                  <a:alpha val="71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4000" b="1" dirty="0">
                <a:solidFill>
                  <a:schemeClr val="bg2">
                    <a:lumMod val="25000"/>
                  </a:schemeClr>
                </a:solidFill>
              </a:rPr>
              <a:t>Ya </a:t>
            </a:r>
            <a:r>
              <a:rPr lang="ms-MY" sz="4000" b="1" dirty="0" smtClean="0">
                <a:solidFill>
                  <a:schemeClr val="bg2">
                    <a:lumMod val="25000"/>
                  </a:schemeClr>
                </a:solidFill>
              </a:rPr>
              <a:t>Allah... </a:t>
            </a:r>
          </a:p>
          <a:p>
            <a:pPr algn="ctr"/>
            <a:endParaRPr lang="ms-MY" sz="3200" b="1" dirty="0" smtClean="0">
              <a:solidFill>
                <a:srgbClr val="002060"/>
              </a:solidFill>
            </a:endParaRPr>
          </a:p>
          <a:p>
            <a:pPr algn="ctr"/>
            <a:r>
              <a:rPr lang="ms-MY" sz="3200" b="1" dirty="0">
                <a:solidFill>
                  <a:srgbClr val="002060"/>
                </a:solidFill>
              </a:rPr>
              <a:t>L</a:t>
            </a:r>
            <a:r>
              <a:rPr lang="ms-MY" sz="3200" b="1" dirty="0" smtClean="0">
                <a:solidFill>
                  <a:srgbClr val="002060"/>
                </a:solidFill>
              </a:rPr>
              <a:t>impahkanlah </a:t>
            </a:r>
            <a:r>
              <a:rPr lang="ms-MY" sz="3200" b="1" dirty="0">
                <a:solidFill>
                  <a:srgbClr val="002060"/>
                </a:solidFill>
              </a:rPr>
              <a:t>kesabaran atas kami, teguhkanlah pendirian </a:t>
            </a:r>
            <a:r>
              <a:rPr lang="ms-MY" sz="3200" b="1" dirty="0" smtClean="0">
                <a:solidFill>
                  <a:srgbClr val="002060"/>
                </a:solidFill>
              </a:rPr>
              <a:t>kami, </a:t>
            </a:r>
          </a:p>
          <a:p>
            <a:pPr algn="ctr"/>
            <a:r>
              <a:rPr lang="ms-MY" sz="3200" b="1" dirty="0" smtClean="0">
                <a:solidFill>
                  <a:srgbClr val="002060"/>
                </a:solidFill>
              </a:rPr>
              <a:t>dan </a:t>
            </a:r>
            <a:r>
              <a:rPr lang="ms-MY" sz="3200" b="1" dirty="0">
                <a:solidFill>
                  <a:srgbClr val="002060"/>
                </a:solidFill>
              </a:rPr>
              <a:t>bantulah </a:t>
            </a:r>
            <a:r>
              <a:rPr lang="ms-MY" sz="3200" b="1" dirty="0" smtClean="0">
                <a:solidFill>
                  <a:srgbClr val="002060"/>
                </a:solidFill>
              </a:rPr>
              <a:t>kami.</a:t>
            </a:r>
          </a:p>
          <a:p>
            <a:pPr algn="ctr"/>
            <a:endParaRPr lang="ms-MY" sz="3200" b="1" dirty="0">
              <a:solidFill>
                <a:srgbClr val="002060"/>
              </a:solidFill>
            </a:endParaRPr>
          </a:p>
          <a:p>
            <a:pPr algn="ctr"/>
            <a:r>
              <a:rPr lang="ms-MY" sz="3200" b="1" dirty="0" smtClean="0">
                <a:solidFill>
                  <a:srgbClr val="002060"/>
                </a:solidFill>
              </a:rPr>
              <a:t> </a:t>
            </a:r>
            <a:r>
              <a:rPr lang="ms-MY" sz="3200" b="1" dirty="0">
                <a:solidFill>
                  <a:schemeClr val="bg2">
                    <a:lumMod val="25000"/>
                  </a:schemeClr>
                </a:solidFill>
              </a:rPr>
              <a:t>Kami memohon kepada-Mu jiwa yang tenang, lagi beriman dengan pertemuan dengan-Mu, juga redha atas keputusan-Mu serta merasa cukup puas dengan pemberian-Mu.</a:t>
            </a:r>
            <a:endParaRPr lang="ms-MY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8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990600"/>
            <a:ext cx="8735886" cy="52014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وَقِنَا عَذَابَ النَّارِ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800" b="1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066800"/>
            <a:ext cx="8458200" cy="1754326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اللهم صَلِّ وَسَلِّمْ عَلَى سَيِّدِنَا مُحَمَّدٍ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وَأَصْحَابِهِ وَمَنْ تَبِعَهُمْ بِإِحْسَانٍ إِلَى يَوْمِ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الدِّيْن</a:t>
            </a:r>
            <a:endParaRPr lang="ar-SA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430012"/>
            <a:ext cx="8458200" cy="2862322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0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para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0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n-US" sz="30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500336"/>
            <a:ext cx="8382000" cy="5976664"/>
          </a:xfrm>
          <a:prstGeom prst="rect">
            <a:avLst/>
          </a:prstGeom>
          <a:solidFill>
            <a:schemeClr val="lt1">
              <a:alpha val="72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8153400" cy="212365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أُوصِيكُمْ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وَنَفْسِي </a:t>
            </a:r>
            <a:r>
              <a:rPr lang="ar-SA" sz="6600" b="1" dirty="0">
                <a:solidFill>
                  <a:srgbClr val="EFF8BA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بِتَقْوَى اللهِ </a:t>
            </a:r>
            <a:endParaRPr lang="en-US" sz="6600" b="1" dirty="0" smtClean="0">
              <a:solidFill>
                <a:srgbClr val="EFF8BA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لَعَلَّكُمْ </a:t>
            </a:r>
            <a:r>
              <a:rPr lang="ar-SA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تُفْلِحُونَ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048000"/>
            <a:ext cx="8077200" cy="3677930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ingin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mengingatkan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sidang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jemaah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tingkatkan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keimanan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ketakwaan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SWT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suruhan-Nya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meninggalkan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larangan-Nya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samping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berusaha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mencari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kehidupan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diberkati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diredhai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oleh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SWT. </a:t>
            </a:r>
            <a:endParaRPr lang="es-ES" sz="25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5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Mudah-mudahan</a:t>
            </a:r>
            <a:r>
              <a:rPr lang="es-ES" sz="25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insan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beruntung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di </a:t>
            </a:r>
            <a:r>
              <a:rPr lang="es-ES" sz="25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s-ES" sz="25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5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52400"/>
            <a:ext cx="838200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762000"/>
            <a:ext cx="6172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:</a:t>
            </a:r>
            <a:endParaRPr lang="en-US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124200"/>
            <a:ext cx="8458200" cy="3323987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fi-FI" sz="7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lin Sans FB Demi" panose="020E0802020502020306" pitchFamily="34" charset="0"/>
              </a:rPr>
              <a:t>KEPENTINGAN INTEGRITI DALAM KEHIDUPAN</a:t>
            </a:r>
            <a:endParaRPr lang="fi-FI" sz="7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175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s-MY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 </a:t>
            </a:r>
            <a:r>
              <a:rPr lang="ms-MY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Disember </a:t>
            </a:r>
            <a:r>
              <a:rPr lang="ms-MY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2022</a:t>
            </a:r>
          </a:p>
          <a:p>
            <a:pPr algn="ctr"/>
            <a:r>
              <a:rPr lang="en-US" sz="24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Bersamaan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MY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06 </a:t>
            </a:r>
            <a:r>
              <a:rPr lang="en-MY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Jamadil</a:t>
            </a:r>
            <a:r>
              <a:rPr lang="en-MY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MY" sz="24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Akhir</a:t>
            </a:r>
            <a:r>
              <a:rPr lang="en-MY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MY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1444</a:t>
            </a:r>
            <a:endParaRPr lang="en-US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/>
        </p:nvSpPr>
        <p:spPr>
          <a:xfrm rot="5400000">
            <a:off x="4191477" y="906303"/>
            <a:ext cx="837246" cy="54864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 rot="5400000">
            <a:off x="4189684" y="2887503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381000"/>
            <a:ext cx="6781800" cy="7239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PESANAN KHATIB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19200" y="3657600"/>
            <a:ext cx="6705600" cy="16764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Seseorang </a:t>
            </a:r>
            <a:r>
              <a:rPr lang="sv-SE" sz="240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yang menunaikan solat dengan mengharapkan keredhaan Allah SWT, maka berguguranlah dosa-dosanya sepertimana gugurnya daun-daun dari </a:t>
            </a:r>
            <a:r>
              <a:rPr lang="sv-SE" sz="2400" b="1" dirty="0" smtClean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pokok</a:t>
            </a:r>
            <a:endParaRPr lang="en-US" sz="2400" b="1" dirty="0">
              <a:ln w="1905"/>
              <a:solidFill>
                <a:srgbClr val="20431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1676400"/>
            <a:ext cx="6934200" cy="116182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Marilah sama-sama mengimarahkan </a:t>
            </a:r>
            <a:r>
              <a:rPr lang="fi-FI" sz="32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masjid pada setiap waktu</a:t>
            </a:r>
            <a:endParaRPr lang="en-US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66750" y="5562600"/>
            <a:ext cx="3915250" cy="914400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Apatah </a:t>
            </a:r>
            <a:r>
              <a:rPr lang="sv-SE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lagi </a:t>
            </a:r>
            <a:r>
              <a:rPr lang="sv-SE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jika ditunaikan </a:t>
            </a:r>
          </a:p>
          <a:p>
            <a:pPr algn="ctr"/>
            <a:r>
              <a:rPr lang="sv-SE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secara </a:t>
            </a:r>
            <a:r>
              <a:rPr lang="sv-SE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berjemaah di </a:t>
            </a:r>
            <a:r>
              <a:rPr lang="sv-SE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masjid</a:t>
            </a:r>
            <a:endParaRPr lang="en-US" sz="2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Bent-Up Arrow 1"/>
          <p:cNvSpPr/>
          <p:nvPr/>
        </p:nvSpPr>
        <p:spPr>
          <a:xfrm rot="5400000">
            <a:off x="3314700" y="5143500"/>
            <a:ext cx="914400" cy="1295400"/>
          </a:xfrm>
          <a:prstGeom prst="bent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350519"/>
            <a:ext cx="8229600" cy="868681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Rasulullah SAW pernah </a:t>
            </a:r>
            <a:r>
              <a:rPr lang="it-IT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berwasiat</a:t>
            </a:r>
          </a:p>
          <a:p>
            <a:pPr algn="ctr"/>
            <a:r>
              <a:rPr lang="it-IT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it-IT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kepada Abu Dzar bermasksud </a:t>
            </a:r>
            <a:r>
              <a:rPr lang="it-IT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:</a:t>
            </a:r>
            <a:endParaRPr lang="en-US" sz="2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322255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Wahai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Aba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Dzar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sesesorang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hamba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Muslim yang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menunaikan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solat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kerana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mencari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keredhaan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Allah,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berguguranlah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dosanya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sepertimana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daun-daun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berguguran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pokok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6172200"/>
            <a:ext cx="3407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 </a:t>
            </a:r>
            <a:r>
              <a:rPr lang="en-US" b="1" i="1" dirty="0" smtClean="0"/>
              <a:t>--- </a:t>
            </a:r>
            <a:r>
              <a:rPr lang="en-US" b="1" i="1" dirty="0" err="1" smtClean="0"/>
              <a:t>Hadis</a:t>
            </a:r>
            <a:r>
              <a:rPr lang="en-US" b="1" i="1" dirty="0" smtClean="0"/>
              <a:t> </a:t>
            </a:r>
            <a:r>
              <a:rPr lang="en-US" b="1" i="1" dirty="0" err="1" smtClean="0"/>
              <a:t>riwayat</a:t>
            </a:r>
            <a:r>
              <a:rPr lang="en-US" b="1" i="1" dirty="0" smtClean="0"/>
              <a:t> Imam Ahmad ---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866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3086099" y="1813560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099" y="1600200"/>
            <a:ext cx="2667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</a:rPr>
              <a:t>Integriti 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00499" y="875822"/>
            <a:ext cx="4968240" cy="23245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Sebahagian </a:t>
            </a:r>
            <a:r>
              <a:rPr lang="sv-SE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daripada nilai-nilai penting dan berperanan besar dalam membentuk tingkah laku dan sahsiah manusia untuk menjadi lebih sempurna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0998" y="3657600"/>
            <a:ext cx="7010402" cy="25146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Seseorang yang berintegriti bermaksud dia memiliki sifat-sifat yang jujur, amanah, serta menunjukkan kepatuhan yang tinggi kepada nilai serta akhlak terpuji dalam urusan kehidupan dan pekerjaan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303497" y="2735103"/>
            <a:ext cx="837246" cy="54864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12411124</TotalTime>
  <Words>1367</Words>
  <Application>Microsoft Office PowerPoint</Application>
  <PresentationFormat>On-screen Show (4:3)</PresentationFormat>
  <Paragraphs>182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7" baseType="lpstr">
      <vt:lpstr>Arial Unicode MS</vt:lpstr>
      <vt:lpstr>Agency FB</vt:lpstr>
      <vt:lpstr>Aharoni</vt:lpstr>
      <vt:lpstr>Arial</vt:lpstr>
      <vt:lpstr>Arial Black</vt:lpstr>
      <vt:lpstr>Arial Rounded MT Bold</vt:lpstr>
      <vt:lpstr>Bahnschrift Condensed</vt:lpstr>
      <vt:lpstr>Berlin Sans FB Demi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748</cp:revision>
  <dcterms:created xsi:type="dcterms:W3CDTF">2017-12-24T04:47:57Z</dcterms:created>
  <dcterms:modified xsi:type="dcterms:W3CDTF">2022-12-27T02:30:17Z</dcterms:modified>
</cp:coreProperties>
</file>